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3EEA-9CE5-7F4C-83FD-651D1CFD675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0EBA0-FF85-6141-A796-95446A36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5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0EBA0-FF85-6141-A796-95446A360E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706 Snowy Owl Squadron Ground School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 Joseph Augé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676322" y="0"/>
            <a:ext cx="2467678" cy="4745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22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76322" y="6369083"/>
            <a:ext cx="2467678" cy="4745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22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1" y="6394233"/>
            <a:ext cx="2715853" cy="4745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22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8505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D6FC-9355-44C7-941C-15927C31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A925C0E-E02F-4C55-A404-3BEAC6A1E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75" y="-6967"/>
            <a:ext cx="5148725" cy="6864967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EDA108-02FA-49CC-9FA5-1A2C5C4989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49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7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02F87-CA3C-4B93-84A9-6CE11839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F984B-A7D9-4C28-9D55-6A0769E78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B78B4-465F-4C16-8840-8E4FCC7A1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8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20231-B94E-49B8-A7FF-37F71EAF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Eligibility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74B24-482C-4EC6-AF33-259C42B7A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581400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Glider Pilot Scholarship</a:t>
            </a:r>
          </a:p>
          <a:p>
            <a:pPr lvl="1"/>
            <a:r>
              <a:rPr lang="en-CA" dirty="0"/>
              <a:t>Minimum 16 years old by Sept 1</a:t>
            </a:r>
            <a:r>
              <a:rPr lang="en-CA" baseline="30000" dirty="0"/>
              <a:t>st</a:t>
            </a:r>
            <a:r>
              <a:rPr lang="en-CA" dirty="0"/>
              <a:t>, 2019</a:t>
            </a:r>
          </a:p>
          <a:p>
            <a:pPr lvl="1"/>
            <a:r>
              <a:rPr lang="en-CA" dirty="0"/>
              <a:t>Grade 9 completed</a:t>
            </a:r>
          </a:p>
          <a:p>
            <a:pPr lvl="1"/>
            <a:r>
              <a:rPr lang="en-CA" dirty="0"/>
              <a:t>Level 3 completed by end of training year</a:t>
            </a:r>
          </a:p>
          <a:p>
            <a:r>
              <a:rPr lang="en-CA" dirty="0"/>
              <a:t>Power Pilot Scholarship</a:t>
            </a:r>
          </a:p>
          <a:p>
            <a:pPr lvl="1"/>
            <a:r>
              <a:rPr lang="en-CA" dirty="0"/>
              <a:t>Minimum 17 years old by Sept 1</a:t>
            </a:r>
            <a:r>
              <a:rPr lang="en-CA" baseline="30000" dirty="0"/>
              <a:t>st</a:t>
            </a:r>
            <a:r>
              <a:rPr lang="en-CA" dirty="0"/>
              <a:t>, 2019</a:t>
            </a:r>
          </a:p>
          <a:p>
            <a:pPr lvl="1"/>
            <a:r>
              <a:rPr lang="en-CA" dirty="0"/>
              <a:t>Grade 10 completed</a:t>
            </a:r>
          </a:p>
          <a:p>
            <a:pPr lvl="1"/>
            <a:r>
              <a:rPr lang="en-CA" dirty="0"/>
              <a:t>Level 4 completed by end of training year</a:t>
            </a:r>
          </a:p>
        </p:txBody>
      </p:sp>
      <p:pic>
        <p:nvPicPr>
          <p:cNvPr id="1026" name="Picture 2" descr="https://www.logistikunicorp.com/images/CNXS/8455-21-907-9248.jpg">
            <a:extLst>
              <a:ext uri="{FF2B5EF4-FFF2-40B4-BE49-F238E27FC236}">
                <a16:creationId xmlns:a16="http://schemas.microsoft.com/office/drawing/2014/main" id="{2409F0DC-1B74-4CAE-BCA4-1BFE50B00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1000" y1="62356" x2="46333" y2="64434"/>
                        <a14:backgroundMark x1="59500" y1="64434" x2="68000" y2="64896"/>
                        <a14:backgroundMark x1="68000" y1="64896" x2="70167" y2="63279"/>
                        <a14:backgroundMark x1="65167" y1="64203" x2="67667" y2="63741"/>
                        <a14:backgroundMark x1="39333" y1="69515" x2="39833" y2="69053"/>
                        <a14:backgroundMark x1="56833" y1="45497" x2="61833" y2="45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49" y="-1361786"/>
            <a:ext cx="5715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logistikunicorp.com/images/CNXS/8455-21-907-9249.jpg">
            <a:extLst>
              <a:ext uri="{FF2B5EF4-FFF2-40B4-BE49-F238E27FC236}">
                <a16:creationId xmlns:a16="http://schemas.microsoft.com/office/drawing/2014/main" id="{C50DBF2E-BACF-45F5-A3D9-09DA2EF4D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7333" y1="60970" x2="44833" y2="61201"/>
                        <a14:backgroundMark x1="32667" y1="65358" x2="41500" y2="63279"/>
                        <a14:backgroundMark x1="41500" y1="63279" x2="57500" y2="69977"/>
                        <a14:backgroundMark x1="56667" y1="45266" x2="63167" y2="38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264" y="-1323587"/>
            <a:ext cx="5715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34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FD59-C134-4F1E-A0D6-B595DD94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League Application Matrix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98E47-BA2B-4EE1-B31E-F48901DEA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Entrance Exam (30%)</a:t>
            </a:r>
          </a:p>
          <a:p>
            <a:r>
              <a:rPr lang="en-CA" dirty="0"/>
              <a:t>Interview (30%)</a:t>
            </a:r>
          </a:p>
          <a:p>
            <a:r>
              <a:rPr lang="en-CA" dirty="0"/>
              <a:t>School Grades, previous year (20%)</a:t>
            </a:r>
          </a:p>
          <a:p>
            <a:r>
              <a:rPr lang="en-CA" dirty="0"/>
              <a:t>Cadet career (20%)</a:t>
            </a:r>
          </a:p>
          <a:p>
            <a:pPr lvl="1"/>
            <a:r>
              <a:rPr lang="en-CA" dirty="0"/>
              <a:t>Mandatory/Optional Attendance</a:t>
            </a:r>
          </a:p>
          <a:p>
            <a:pPr lvl="1"/>
            <a:r>
              <a:rPr lang="en-CA" dirty="0"/>
              <a:t>Previous Awards, Summer Camps attended</a:t>
            </a:r>
          </a:p>
          <a:p>
            <a:pPr lvl="1"/>
            <a:r>
              <a:rPr lang="en-CA" dirty="0"/>
              <a:t>Rank/Position in squadron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27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C238-C222-4C6D-8039-D8FB3FA764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71600"/>
            <a:ext cx="7716838" cy="1447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F108-3703-4AB0-846D-001A3B25D0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2788" y="858183"/>
            <a:ext cx="8431212" cy="6261100"/>
          </a:xfrm>
        </p:spPr>
        <p:txBody>
          <a:bodyPr>
            <a:normAutofit fontScale="92500"/>
          </a:bodyPr>
          <a:lstStyle/>
          <a:p>
            <a:r>
              <a:rPr lang="en-US" dirty="0"/>
              <a:t>Rank	/5	5-WO, 4-FSgt, 3-Sgt, 2-FCpl, 1-Cpl	</a:t>
            </a:r>
          </a:p>
          <a:p>
            <a:r>
              <a:rPr lang="en-US" dirty="0"/>
              <a:t>Mandatory Attendance	/20	System Generated	</a:t>
            </a:r>
          </a:p>
          <a:p>
            <a:r>
              <a:rPr lang="en-US" dirty="0"/>
              <a:t>Optional Attendance	/5	3-recurring activity, 0.5-any other 	</a:t>
            </a:r>
          </a:p>
          <a:p>
            <a:r>
              <a:rPr lang="en-US" dirty="0"/>
              <a:t>Uniform Inspection	/5	% year to date	</a:t>
            </a:r>
          </a:p>
          <a:p>
            <a:r>
              <a:rPr lang="en-US" dirty="0"/>
              <a:t>Previous Awards	/5	1pt each	</a:t>
            </a:r>
          </a:p>
          <a:p>
            <a:r>
              <a:rPr lang="en-US" dirty="0"/>
              <a:t>Camps Attended	/5	1-2 or 3 weeks, 2-6 weeks	</a:t>
            </a:r>
          </a:p>
          <a:p>
            <a:r>
              <a:rPr lang="en-US" dirty="0"/>
              <a:t>School Marks	/10	Previous academic year average	</a:t>
            </a:r>
          </a:p>
          <a:p>
            <a:r>
              <a:rPr lang="en-US" dirty="0"/>
              <a:t>Ground  School	/15	Average on Ground School evaluations	</a:t>
            </a:r>
          </a:p>
          <a:p>
            <a:r>
              <a:rPr lang="en-US" dirty="0"/>
              <a:t>Deductions		case by case	</a:t>
            </a:r>
          </a:p>
        </p:txBody>
      </p:sp>
    </p:spTree>
    <p:extLst>
      <p:ext uri="{BB962C8B-B14F-4D97-AF65-F5344CB8AC3E}">
        <p14:creationId xmlns:p14="http://schemas.microsoft.com/office/powerpoint/2010/main" val="1211443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52E80-9606-41CA-B094-B1D2E6ED5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Aviation Medical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EF31E-9B10-4829-97F0-1F4F07C94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Required before March 1</a:t>
            </a:r>
            <a:r>
              <a:rPr lang="en-CA" baseline="30000" dirty="0"/>
              <a:t>st</a:t>
            </a:r>
            <a:r>
              <a:rPr lang="en-CA" dirty="0"/>
              <a:t>, 2019</a:t>
            </a:r>
          </a:p>
          <a:p>
            <a:r>
              <a:rPr lang="en-CA" dirty="0"/>
              <a:t>Costs from $125-175</a:t>
            </a:r>
          </a:p>
          <a:p>
            <a:r>
              <a:rPr lang="en-CA" dirty="0"/>
              <a:t>5 year validity for persons under 40</a:t>
            </a:r>
          </a:p>
          <a:p>
            <a:r>
              <a:rPr lang="en-CA" dirty="0"/>
              <a:t>Must ask for Class 3 Aviation Medical</a:t>
            </a:r>
          </a:p>
          <a:p>
            <a:r>
              <a:rPr lang="en-CA" dirty="0"/>
              <a:t>Only from Certified Aviation Medical Examiners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9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2D39-87BF-4941-9833-1E89B215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About 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B482C-AC61-4511-A302-502D8FAA5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990FD-6FEE-469D-B01D-253210318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dirty="0"/>
              <a:t>Qualified Glider Instructor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dirty="0"/>
              <a:t>Power Pilot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dirty="0"/>
              <a:t>In 706 since 2011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dirty="0"/>
              <a:t>Undergrad </a:t>
            </a:r>
            <a:r>
              <a:rPr lang="en-CA" dirty="0" err="1"/>
              <a:t>BComm</a:t>
            </a:r>
            <a:r>
              <a:rPr lang="en-CA" dirty="0"/>
              <a:t>(Hons) Algonquin College </a:t>
            </a:r>
          </a:p>
        </p:txBody>
      </p:sp>
      <p:pic>
        <p:nvPicPr>
          <p:cNvPr id="5" name="Picture 2" descr="https://lh3.googleusercontent.com/sMJlv0oH_D60dOzj1v3cPgH2ir6SiGJs_sl5om-WB_hRnlUs9H6wqIVbOwoWLxQ-HQnyilTbJtE6t-ijzQidMaqv2v6U9u228wqEl3C5kQgVx8Tzz9eodAg5QJEMcCvidiVeSy1K49PIkOufVnMINQXJJXVppCt6y7Ekf_u-FNfVGGF2TPTPFKbNwp1tS0mQXCd9L5yCJPu3SQ36VKQtykhNCIyVpQBLI2tas3IP-Rc_U12BNp2gIL-HDLNsXzEIYIWEysMI_hcom9mRGVxsFaG9buZrtY5HQGLts5g2gEE_bcj2FLwZakeDfyCnmpd585dDKg2VJC5f15u53j9q2rtRqb__UnaPNI8vJWBin8kigXsVr6iecJDWf_UUJiyRRBxNUvcqcsXwJuLEEefYAmEAa9c4savqkzFiyDucIYYdYLJsTNWEzgSh91qEe2QMP5t-ZGDYsObyYD34urwtGagwPMDuVRDLRbchcGUU2pD3Tt9dtsaPny8CmXbcnrhu4RNpCFUijnOxxtN6UzVVfXPLWXhgJ80sM_IhtMxmDPiSdb34KODPQ34XlQjKcUi2nLTMxS5trjoGw1LltwxrwrhrTc3kYU7oAwP91kS1ubWtoj79AMv9Hdw_QZw5U74=w679-h904-no">
            <a:extLst>
              <a:ext uri="{FF2B5EF4-FFF2-40B4-BE49-F238E27FC236}">
                <a16:creationId xmlns:a16="http://schemas.microsoft.com/office/drawing/2014/main" id="{2438FBAA-7C2C-4FF9-95C9-06AAA678A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93" y="1003711"/>
            <a:ext cx="3930107" cy="523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0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B3F0-54BD-4EBB-BFE8-12FBA410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Course 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479FA-B6E5-403C-AE9B-2E53E25B5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Mid-October to first week of February</a:t>
            </a:r>
          </a:p>
          <a:p>
            <a:r>
              <a:rPr lang="en-CA" dirty="0"/>
              <a:t>10h00-13h00</a:t>
            </a:r>
          </a:p>
          <a:p>
            <a:r>
              <a:rPr lang="en-CA" dirty="0"/>
              <a:t>Structured towards seniors, open to 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F7CF-EE90-4755-8A7D-FC7257D8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Materials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3C845-4AFD-4D60-8BA8-D2482F11A8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Pens/paper</a:t>
            </a:r>
          </a:p>
          <a:p>
            <a:r>
              <a:rPr lang="en-CA" dirty="0"/>
              <a:t>Cadet Flying Study Guide</a:t>
            </a:r>
          </a:p>
          <a:p>
            <a:pPr lvl="1"/>
            <a:r>
              <a:rPr lang="en-CA" dirty="0"/>
              <a:t>$25-30 to cover printing</a:t>
            </a:r>
          </a:p>
          <a:p>
            <a:pPr lvl="1"/>
            <a:r>
              <a:rPr lang="en-CA" dirty="0"/>
              <a:t>Includes all material from course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0B2D8C-893C-4BD3-9473-18119AE8D1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5" y="1007706"/>
            <a:ext cx="4418233" cy="5589037"/>
          </a:xfrm>
        </p:spPr>
      </p:pic>
    </p:spTree>
    <p:extLst>
      <p:ext uri="{BB962C8B-B14F-4D97-AF65-F5344CB8AC3E}">
        <p14:creationId xmlns:p14="http://schemas.microsoft.com/office/powerpoint/2010/main" val="273494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643B-9F4F-4252-A06D-26ABC9F2E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Topics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8DC5C1-E919-4D91-BB67-096DE9E842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Air Law</a:t>
            </a:r>
          </a:p>
          <a:p>
            <a:r>
              <a:rPr lang="en-CA" sz="2800" dirty="0"/>
              <a:t>Navigation</a:t>
            </a:r>
          </a:p>
          <a:p>
            <a:r>
              <a:rPr lang="en-CA" sz="2800" dirty="0"/>
              <a:t>Radio</a:t>
            </a:r>
          </a:p>
          <a:p>
            <a:r>
              <a:rPr lang="en-CA" sz="2800" dirty="0"/>
              <a:t>Engines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36F22-780B-4450-9209-F46D514CF8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Meteorology</a:t>
            </a:r>
          </a:p>
          <a:p>
            <a:r>
              <a:rPr lang="en-CA" sz="2800" dirty="0"/>
              <a:t>Theory of Flight</a:t>
            </a:r>
          </a:p>
          <a:p>
            <a:r>
              <a:rPr lang="en-CA" sz="2800" dirty="0"/>
              <a:t>Human Factors</a:t>
            </a:r>
          </a:p>
          <a:p>
            <a:r>
              <a:rPr lang="en-CA" sz="2800" dirty="0"/>
              <a:t>Flight Operations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58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C24A66-6F48-42C9-AC90-6D5F472C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Course Structure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CC5E0-6E23-40E5-BE0F-B77756DE7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Subject test one week after each subject</a:t>
            </a:r>
          </a:p>
          <a:p>
            <a:r>
              <a:rPr lang="en-CA" dirty="0"/>
              <a:t>Marks only count for scholarship applicants</a:t>
            </a:r>
          </a:p>
          <a:p>
            <a:r>
              <a:rPr lang="en-CA" dirty="0"/>
              <a:t>Practice interviews and exams once all content is 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2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6D33-8EE2-47DD-AAED-87272233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Glider Pilot Scholarship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CF1B3-8177-41BB-A208-435B2A1C3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Saint-Jean-sur-Richelieu, QC</a:t>
            </a:r>
          </a:p>
          <a:p>
            <a:r>
              <a:rPr lang="en-CA" dirty="0"/>
              <a:t>6 weeks, Monday-Saturday flying</a:t>
            </a:r>
          </a:p>
          <a:p>
            <a:r>
              <a:rPr lang="en-CA" dirty="0"/>
              <a:t>Trained by Transport Canada certified Cadet Officer Glider Instructors</a:t>
            </a:r>
          </a:p>
          <a:p>
            <a:r>
              <a:rPr lang="en-CA" dirty="0"/>
              <a:t>Transport Canada Glider Pilot License ($15,000 value incl. room and board)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272A-F7E3-48DC-8B28-09838FCF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3C05-4ACF-49A5-B669-106A5994F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3BF1A-F75C-4045-BE3D-6818349098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6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81DC-80DB-4CAA-9360-96015E57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Power Pilot Scholarship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BEC29-D038-4A59-A58B-6F7D5967A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Flight schools across Quebec</a:t>
            </a:r>
          </a:p>
          <a:p>
            <a:r>
              <a:rPr lang="en-CA" dirty="0"/>
              <a:t>7 weeks, Monday-Saturday flying</a:t>
            </a:r>
          </a:p>
          <a:p>
            <a:r>
              <a:rPr lang="en-CA" dirty="0"/>
              <a:t>Trained by Commercial Pilot instructors</a:t>
            </a:r>
          </a:p>
          <a:p>
            <a:r>
              <a:rPr lang="en-CA" dirty="0"/>
              <a:t>Transport Canada Private Pilot License ($20,000 value incl. room and board)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79427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0</TotalTime>
  <Words>288</Words>
  <Application>Microsoft Office PowerPoint</Application>
  <PresentationFormat>On-screen Show (4:3)</PresentationFormat>
  <Paragraphs>72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Rounded MT Bold</vt:lpstr>
      <vt:lpstr>Calibri</vt:lpstr>
      <vt:lpstr>Sky</vt:lpstr>
      <vt:lpstr>706 Snowy Owl Squadron Ground School Program</vt:lpstr>
      <vt:lpstr>About Me</vt:lpstr>
      <vt:lpstr>Course Structure</vt:lpstr>
      <vt:lpstr>Materials</vt:lpstr>
      <vt:lpstr>Sample Topics</vt:lpstr>
      <vt:lpstr>Course Structure</vt:lpstr>
      <vt:lpstr>Glider Pilot Scholarship</vt:lpstr>
      <vt:lpstr>PowerPoint Presentation</vt:lpstr>
      <vt:lpstr>Power Pilot Scholarship</vt:lpstr>
      <vt:lpstr>PowerPoint Presentation</vt:lpstr>
      <vt:lpstr>PowerPoint Presentation</vt:lpstr>
      <vt:lpstr>Eligibility Requirements</vt:lpstr>
      <vt:lpstr>League Application Matrix</vt:lpstr>
      <vt:lpstr>PowerPoint Presentation</vt:lpstr>
      <vt:lpstr>Aviation Medical</vt:lpstr>
    </vt:vector>
  </TitlesOfParts>
  <Company>Boston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401.05 - Air Law</dc:title>
  <dc:creator>Laura Kew</dc:creator>
  <cp:lastModifiedBy>Joseph Augé</cp:lastModifiedBy>
  <cp:revision>35</cp:revision>
  <dcterms:created xsi:type="dcterms:W3CDTF">2014-07-07T14:13:31Z</dcterms:created>
  <dcterms:modified xsi:type="dcterms:W3CDTF">2018-10-03T21:54:37Z</dcterms:modified>
</cp:coreProperties>
</file>